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9" r:id="rId1"/>
  </p:sldMasterIdLst>
  <p:notesMasterIdLst>
    <p:notesMasterId r:id="rId18"/>
  </p:notesMasterIdLst>
  <p:sldIdLst>
    <p:sldId id="285" r:id="rId2"/>
    <p:sldId id="436" r:id="rId3"/>
    <p:sldId id="462" r:id="rId4"/>
    <p:sldId id="463" r:id="rId5"/>
    <p:sldId id="464" r:id="rId6"/>
    <p:sldId id="465" r:id="rId7"/>
    <p:sldId id="466" r:id="rId8"/>
    <p:sldId id="467" r:id="rId9"/>
    <p:sldId id="468" r:id="rId10"/>
    <p:sldId id="469" r:id="rId11"/>
    <p:sldId id="499" r:id="rId12"/>
    <p:sldId id="500" r:id="rId13"/>
    <p:sldId id="502" r:id="rId14"/>
    <p:sldId id="504" r:id="rId15"/>
    <p:sldId id="506" r:id="rId16"/>
    <p:sldId id="381" r:id="rId17"/>
  </p:sldIdLst>
  <p:sldSz cx="9144000" cy="6858000" type="screen4x3"/>
  <p:notesSz cx="6669088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5717" autoAdjust="0"/>
  </p:normalViewPr>
  <p:slideViewPr>
    <p:cSldViewPr>
      <p:cViewPr varScale="1">
        <p:scale>
          <a:sx n="71" d="100"/>
          <a:sy n="71" d="100"/>
        </p:scale>
        <p:origin x="-13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1F9657B-2EFB-4FC6-B4AE-D9437A1618E3}" type="datetimeFigureOut">
              <a:rPr lang="ru-RU"/>
              <a:pPr>
                <a:defRPr/>
              </a:pPr>
              <a:t>14.02.2014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70C2943-FC61-49B3-BC88-3E5CC5E29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1EDCD7-B7BE-40AF-8241-4C4F01DA77DD}" type="slidenum">
              <a:rPr lang="ru-RU" smtClean="0">
                <a:latin typeface="Arial" charset="0"/>
              </a:rPr>
              <a:pPr/>
              <a:t>5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0C2943-FC61-49B3-BC88-3E5CC5E29FD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D7542-8C43-4EB8-8CA5-6565060D28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08214-B37B-4392-8681-7E0C98F4C4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AB7F-818A-42B1-A4FF-31CCBC1C20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6BB7E-E363-4430-BEC6-4A67B9ADC0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84FAB-C7CF-45E9-8659-0DB45E413D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7940A6-F159-4C33-B3EB-64855156DF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F16BBB-DDCF-4926-9BC9-8177F106A7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1561ED-23DC-4738-8C23-C16FFFA179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7E65A-A0A7-404E-9A82-F500355D50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D1BE9FB9-689E-47B6-934B-F33368F23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40D85-2778-401E-B6F2-51B8BA741E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DFC8319-5A71-4BCA-A984-6A22FE0F36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70" r:id="rId1"/>
    <p:sldLayoutId id="2147484371" r:id="rId2"/>
    <p:sldLayoutId id="2147484372" r:id="rId3"/>
    <p:sldLayoutId id="2147484373" r:id="rId4"/>
    <p:sldLayoutId id="2147484374" r:id="rId5"/>
    <p:sldLayoutId id="2147484375" r:id="rId6"/>
    <p:sldLayoutId id="2147484376" r:id="rId7"/>
    <p:sldLayoutId id="2147484377" r:id="rId8"/>
    <p:sldLayoutId id="2147484378" r:id="rId9"/>
    <p:sldLayoutId id="2147484379" r:id="rId10"/>
    <p:sldLayoutId id="214748438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../&#1069;&#1083;&#1077;&#1082;&#1090;&#1088;&#1086;&#1085;&#1085;&#1099;&#1081;%20&#1089;&#1083;&#1086;&#1074;&#1072;&#1088;&#1100;.mh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OurNew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142875"/>
            <a:ext cx="1701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357188"/>
            <a:ext cx="8181975" cy="6286500"/>
          </a:xfrm>
        </p:spPr>
        <p:txBody>
          <a:bodyPr/>
          <a:lstStyle/>
          <a:p>
            <a:pPr marL="1155700" lvl="1" indent="-84138" algn="ctr" eaLnBrk="1" hangingPunct="1">
              <a:spcAft>
                <a:spcPts val="600"/>
              </a:spcAft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Управление образования администрации муниципального района «Ровеньский район» Белгородской области</a:t>
            </a:r>
          </a:p>
          <a:p>
            <a:pPr marL="1155700" lvl="1" indent="-84138" algn="ctr" eaLnBrk="1" hangingPunct="1">
              <a:spcAft>
                <a:spcPts val="600"/>
              </a:spcAft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Муниципальный центр оценки качества образования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SzPct val="65000"/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Районный конкурс </a:t>
            </a:r>
          </a:p>
          <a:p>
            <a:pPr algn="ctr">
              <a:spcBef>
                <a:spcPts val="0"/>
              </a:spcBef>
              <a:buSzPct val="65000"/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«Воспитатель года – 2014»</a:t>
            </a:r>
            <a:r>
              <a:rPr lang="ru-RU" sz="4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Monotype Corsiva" pitchFamily="66" charset="0"/>
              </a:rPr>
              <a:t> </a:t>
            </a:r>
          </a:p>
          <a:p>
            <a:pPr algn="ctr">
              <a:buSzPct val="65000"/>
              <a:buFont typeface="Wingdings" pitchFamily="2" charset="2"/>
              <a:buNone/>
              <a:defRPr/>
            </a:pPr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Monotype Corsiva" pitchFamily="66" charset="0"/>
              </a:rPr>
              <a:t/>
            </a:r>
            <a:b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Monotype Corsiva" pitchFamily="66" charset="0"/>
              </a:rPr>
            </a:br>
            <a:endParaRPr lang="ru-RU" sz="3600" dirty="0" smtClean="0">
              <a:solidFill>
                <a:srgbClr val="FFFF66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1" algn="r" eaLnBrk="1" hangingPunct="1">
              <a:spcAft>
                <a:spcPts val="0"/>
              </a:spcAft>
              <a:buFontTx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r" eaLnBrk="1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spcAft>
                <a:spcPts val="600"/>
              </a:spcAft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4357686" y="4572008"/>
            <a:ext cx="450059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Колтаков</a:t>
            </a: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Константин  Александрович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музыкальный  руководитель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Ровеньский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детский сад №1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Ровеньского района Белгородской области»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L:\Опыт на Белгород Конкурс 2013 Елена\Черевашенко Е.А\P110002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1472" y="3786190"/>
            <a:ext cx="2571767" cy="24818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Задачи  опыта: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1357313"/>
            <a:ext cx="7258050" cy="400051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 Проанализировать  педагогическую  литературу  по  теме опыта  и  выделить  рабочее  определение  понятия  «музыкальные способности» и « музыкальный фольклор».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2)  Выделить  компоненты,  критерии,  показатели   развития   музыкальных способностей посредством фольклорного пения.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Организовать просветительскую работу с родителями и педагогами по вопросам развития музыкальности детей.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543800" cy="105249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</a:rPr>
              <a:t>Этапы работы по развитию  у детей музыкальных  способностей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6577034" cy="2662246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</a:p>
          <a:p>
            <a:pPr algn="just">
              <a:buFont typeface="Wingdings" pitchFamily="2" charset="2"/>
              <a:buChar char="q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развивающий</a:t>
            </a:r>
          </a:p>
          <a:p>
            <a:pPr algn="just">
              <a:buFont typeface="Wingdings" pitchFamily="2" charset="2"/>
              <a:buChar char="q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этап – репродуктивно - творческий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46084" name="Picture 4" descr="L:\Опыт на Белгород Конкурс 2013 Елена\Черевашенко Е.А\P110047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929322" y="4857760"/>
            <a:ext cx="286914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1"/>
            <a:ext cx="7543800" cy="10524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1 этап </a:t>
            </a:r>
            <a:b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429684" cy="4543428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В рамках подготовительного этапа использовались  разнообразные  задания.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Цель первого  задания: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  определить наличие  у  детей  звуковысотного слуха, слухового внимания.</a:t>
            </a:r>
          </a:p>
          <a:p>
            <a:pPr algn="just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Цель второго задания: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 выявить наличие у ребенка музыкальной  памяти  по пройденному ранее музыкальному материалу.</a:t>
            </a:r>
          </a:p>
          <a:p>
            <a:pPr algn="just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Цель третьего задания: 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  выявить  наличие   у   детей   развитого мелодического слуха, диапазона голоса, развитой дикции, слухового внимания. 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				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543800" cy="10524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2этап </a:t>
            </a:r>
            <a:b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Развивающий</a:t>
            </a:r>
            <a:endParaRPr lang="ru-RU" sz="49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396318" cy="4429156"/>
          </a:xfrm>
        </p:spPr>
        <p:txBody>
          <a:bodyPr/>
          <a:lstStyle/>
          <a:p>
            <a:pPr marL="550926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Знакомство с фольклорным песенным репертуаром.</a:t>
            </a:r>
          </a:p>
          <a:p>
            <a:pPr marL="550926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Использование разных методов и приёмов для разучивания  песенного фольклором.  </a:t>
            </a:r>
          </a:p>
          <a:p>
            <a:pPr marL="550926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Работа над песенным репертуаром.</a:t>
            </a:r>
          </a:p>
          <a:p>
            <a:pPr marL="550926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Использование изученных песен на праздниках и развлечениях в ДОУ.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-248453"/>
            <a:ext cx="344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228600" y="4162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1"/>
            <a:ext cx="7543800" cy="10524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3этап </a:t>
            </a:r>
            <a:b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Репродуктивно - творческий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28800"/>
            <a:ext cx="8396318" cy="44672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Первое задание: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 заданный педагогом текст досочинить песню,  которая  поется не до конца, допеть окончание самостоятельно.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Второе задание: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Дети должны сочинить песню на заданный текст.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Третье задание: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 детьми проводилась музыкальная игра "Чья  очередь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-248453"/>
            <a:ext cx="344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228600" y="4162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81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13901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Развитие музыкальных способностей детей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285852" y="1928802"/>
          <a:ext cx="6455185" cy="4500595"/>
        </p:xfrm>
        <a:graphic>
          <a:graphicData uri="http://schemas.openxmlformats.org/drawingml/2006/table">
            <a:tbl>
              <a:tblPr/>
              <a:tblGrid>
                <a:gridCol w="1555790"/>
                <a:gridCol w="521826"/>
                <a:gridCol w="509555"/>
                <a:gridCol w="96637"/>
                <a:gridCol w="514722"/>
                <a:gridCol w="166387"/>
                <a:gridCol w="505034"/>
                <a:gridCol w="514076"/>
                <a:gridCol w="525055"/>
                <a:gridCol w="525055"/>
                <a:gridCol w="514722"/>
                <a:gridCol w="506326"/>
              </a:tblGrid>
              <a:tr h="9960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Музыкальные способности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Динамика развития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4865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2011-2012г.г.,%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2012-2013г.г.,%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2013-2014г.г.,%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9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В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С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Н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В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С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Н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В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С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Н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Музыкальный слух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70,6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21,4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Чувство ритма 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28,5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57,1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64,3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28,6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7,1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Музыкальная память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21,4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71,4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28,6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Творческие навыки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21,4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70,6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21,4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5890" marR="658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2286000"/>
            <a:ext cx="7543800" cy="192881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ru-RU" sz="54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1571611"/>
            <a:ext cx="7715275" cy="3500451"/>
          </a:xfrm>
        </p:spPr>
        <p:txBody>
          <a:bodyPr/>
          <a:lstStyle/>
          <a:p>
            <a:pPr>
              <a:buNone/>
              <a:defRPr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  <a:tabLst>
                <a:tab pos="442913" algn="l"/>
                <a:tab pos="536575" algn="l"/>
                <a:tab pos="5919788" algn="l"/>
                <a:tab pos="6362700" algn="l"/>
              </a:tabLs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 музыкальных  способностей детей старшего дошкольного возраста  посредством песенного фольклора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tabLst>
                <a:tab pos="442913" algn="l"/>
                <a:tab pos="536575" algn="l"/>
                <a:tab pos="5919788" algn="l"/>
                <a:tab pos="6362700" algn="l"/>
              </a:tabLst>
              <a:defRPr/>
            </a:pP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357188"/>
            <a:ext cx="778668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Тема педагогического</a:t>
            </a:r>
            <a:r>
              <a:rPr lang="ru-RU" sz="3600" b="1" dirty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опыта</a:t>
            </a:r>
            <a:r>
              <a:rPr lang="ru-RU" sz="3600" b="1" dirty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pic>
        <p:nvPicPr>
          <p:cNvPr id="6145" name="Picture 1" descr="C:\Documents and Settings\kompik\Рабочий стол\1.jpe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36721" y="3714752"/>
            <a:ext cx="2612774" cy="19595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C000"/>
                </a:solidFill>
                <a:latin typeface="Monotype Corsiva" pitchFamily="66" charset="0"/>
              </a:rPr>
              <a:t>Условия возникновения опыта</a:t>
            </a:r>
          </a:p>
        </p:txBody>
      </p:sp>
      <p:sp>
        <p:nvSpPr>
          <p:cNvPr id="5124" name="Прямоугольник 5"/>
          <p:cNvSpPr>
            <a:spLocks noChangeArrowheads="1"/>
          </p:cNvSpPr>
          <p:nvPr/>
        </p:nvSpPr>
        <p:spPr bwMode="auto">
          <a:xfrm>
            <a:off x="500063" y="1071563"/>
            <a:ext cx="79295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Диагностика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уровня музыкальных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способностей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/по методике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В.П. Анисимова 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08" y="2786058"/>
          <a:ext cx="5000660" cy="2928959"/>
        </p:xfrm>
        <a:graphic>
          <a:graphicData uri="http://schemas.openxmlformats.org/drawingml/2006/table">
            <a:tbl>
              <a:tblPr/>
              <a:tblGrid>
                <a:gridCol w="2206385"/>
                <a:gridCol w="740042"/>
                <a:gridCol w="1358269"/>
                <a:gridCol w="254957"/>
                <a:gridCol w="441007"/>
              </a:tblGrid>
              <a:tr h="6281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Музыкальные способности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Динамика развития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463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2011-2012г.г.,%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В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С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Н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Музыкальный слух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50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Чувство ритма 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28,5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57,1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Музыкальная память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14,3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Творческие навыки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21,4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42,8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35,7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Актуальность опыта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714488"/>
            <a:ext cx="7967663" cy="2143140"/>
          </a:xfrm>
        </p:spPr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Если учесть, что использование народного фольклора влияет на развитие музыкальных способностей, эмоциональной, эстетической и других сфер, то становится очевидным актуальность нашего опыта.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3" name="Picture 1" descr="L:\Опыт на Белгород Конкурс 2013 Елена\Черевашенко Е.А\P110003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28926" y="4214818"/>
            <a:ext cx="328614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Ведущая педагогическая идея опыта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38"/>
            <a:ext cx="7901013" cy="1500182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Ведущая педагогическая идея опыта заключается в необходимости использования песенного фольклора в непосредственно образовательной деятельности по музыке, для развития музыкальных способностей дошкольников.   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2" descr="C:\Documents and Settings\volochaeva\Рабочий стол\дети фото\2624048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14752"/>
            <a:ext cx="3868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Длительность работы над опытом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357313"/>
            <a:ext cx="7610475" cy="4738687"/>
          </a:xfrm>
        </p:spPr>
        <p:txBody>
          <a:bodyPr>
            <a:normAutofit fontScale="92500" lnSpcReduction="20000"/>
          </a:bodyPr>
          <a:lstStyle/>
          <a:p>
            <a:pPr marL="263525" indent="0" algn="just">
              <a:buNone/>
            </a:pP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</a:rPr>
              <a:t>I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этап (2011 – 2012 гг.)</a:t>
            </a:r>
            <a:r>
              <a:rPr lang="ru-RU" sz="2400" dirty="0" smtClean="0">
                <a:latin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аналитико-диагностический: сбор информации по проблеме, проведение диагностики, изучение и анализ исследовательских трудов учёных.</a:t>
            </a:r>
          </a:p>
          <a:p>
            <a:pPr marL="263525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   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 этап (2012 – 2013 гг.)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практический: проведение непосредственно образовательной деятельности по музыке, индивидуальной работы с детьми и родителями, создание предметно-развивающей, материально-технической среды пребывания ребенка в ДОУ.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    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</a:rPr>
              <a:t>III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</a:rPr>
              <a:t>этап (2013 – 2014 гг.)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аналитико-обобщающий: осуществлялась проверка эффективности проектируемой системы работы. Проводились анализ и обобщение результатов работы.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algn="just">
              <a:lnSpc>
                <a:spcPct val="80000"/>
              </a:lnSpc>
              <a:buFontTx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Теоретическая база опыта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000125"/>
            <a:ext cx="8186767" cy="53578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Методологической  и  теоретической  основой опыта   являются подходы к проблеме развития  способностей,  разработанные  зарубежными   и отечественными психологами и  педагогами  (Гилфорд Д., В.ВыготскийЛ.С., Теплов   Б.М.), психолого-педагогическая    теория деятельности (Рубинштейн С.Л., Леонтьев  А.Н.,  Гальперин  П.Я.),  теория  музыкального обучения и воспитания (Ветлугина  Н.,  Зимина  А. ).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Горький А.М. писал: “Ребенок до десятилетнего возраста требует  забав, и требования его биологически законно. Он хочет играть,  он  играет  всем  и познает окружающий его мир, прежде  всего  и  легче  всего  в  игре,  игрой”.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Новизна   опыта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500173"/>
            <a:ext cx="7543800" cy="26432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Новизна опыта заключается в создании системы методов и приёмов, направленных на развития музыкальных способностей.</a:t>
            </a:r>
          </a:p>
          <a:p>
            <a:pPr algn="just"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3" name="Picture 1" descr="C:\Documents and Settings\kompik\Рабочий стол\i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57752" y="3714752"/>
            <a:ext cx="257652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714356"/>
            <a:ext cx="5291137" cy="646113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Цель  опыта:</a:t>
            </a:r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2714620"/>
            <a:ext cx="6967537" cy="2928943"/>
          </a:xfrm>
        </p:spPr>
        <p:txBody>
          <a:bodyPr/>
          <a:lstStyle/>
          <a:p>
            <a:pPr algn="just">
              <a:buNone/>
              <a:defRPr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педагогической деятельности в данном направлении является создание условия для повышения  музыкальных   способностей   детей   средствами песенного музыкального фольклора.</a:t>
            </a:r>
          </a:p>
          <a:p>
            <a:pPr algn="just"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книга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28"/>
            <a:ext cx="2000264" cy="216075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5829</TotalTime>
  <Words>508</Words>
  <Application>Microsoft Office PowerPoint</Application>
  <PresentationFormat>Экран (4:3)</PresentationFormat>
  <Paragraphs>163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Слайд 2</vt:lpstr>
      <vt:lpstr>Условия возникновения опыта</vt:lpstr>
      <vt:lpstr>Актуальность опыта </vt:lpstr>
      <vt:lpstr>Ведущая педагогическая идея опыта </vt:lpstr>
      <vt:lpstr>Длительность работы над опытом</vt:lpstr>
      <vt:lpstr>Теоретическая база опыта </vt:lpstr>
      <vt:lpstr>Новизна   опыта </vt:lpstr>
      <vt:lpstr>Цель  опыта: </vt:lpstr>
      <vt:lpstr>Задачи  опыта: </vt:lpstr>
      <vt:lpstr>Этапы работы по развитию  у детей музыкальных  способностей</vt:lpstr>
      <vt:lpstr> 1 этап  ПОДГОТОВИТЕЛЬНЫЙ </vt:lpstr>
      <vt:lpstr> 2этап  Развивающий</vt:lpstr>
      <vt:lpstr> 3этап  Репродуктивно - творческий </vt:lpstr>
      <vt:lpstr>Развитие музыкальных способностей детей</vt:lpstr>
      <vt:lpstr>Слайд 16</vt:lpstr>
    </vt:vector>
  </TitlesOfParts>
  <Company>$$$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№3 с углубленным изучением отдельных предметов г.Строитель Яковлевского района Белгородской области»     Детская организация </dc:title>
  <dc:creator>*****</dc:creator>
  <cp:lastModifiedBy>User12</cp:lastModifiedBy>
  <cp:revision>579</cp:revision>
  <dcterms:created xsi:type="dcterms:W3CDTF">2006-05-17T16:14:10Z</dcterms:created>
  <dcterms:modified xsi:type="dcterms:W3CDTF">2014-02-14T11:01:20Z</dcterms:modified>
</cp:coreProperties>
</file>