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67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6600"/>
    <a:srgbClr val="3366FF"/>
    <a:srgbClr val="6600FF"/>
    <a:srgbClr val="FF33CC"/>
    <a:srgbClr val="FF0066"/>
    <a:srgbClr val="66FF33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74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70C0"/>
              </a:solidFill>
            </c:spPr>
          </c:dPt>
          <c:cat>
            <c:strRef>
              <c:f>Лист1!$A$1:$A$3</c:f>
              <c:strCache>
                <c:ptCount val="3"/>
                <c:pt idx="0">
                  <c:v>высокий  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0.19</c:v>
                </c:pt>
                <c:pt idx="1">
                  <c:v>0.52</c:v>
                </c:pt>
                <c:pt idx="2">
                  <c:v>0.28999999999999998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95975503062108"/>
          <c:y val="0.28646106736657917"/>
          <c:w val="0.2143735783027122"/>
          <c:h val="0.38541083406240889"/>
        </c:manualLayout>
      </c:layout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8"/>
    </mc:Choice>
    <mc:Fallback>
      <c:style val="48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60000"/>
            <a:lumOff val="40000"/>
          </a:schemeClr>
        </a:solidFill>
      </c:spPr>
    </c:sideWall>
    <c:backWall>
      <c:thickness val="0"/>
      <c:spPr>
        <a:solidFill>
          <a:schemeClr val="accent2">
            <a:lumMod val="60000"/>
            <a:lumOff val="4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Лист1!$H$1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8"/>
            <c:invertIfNegative val="0"/>
            <c:bubble3D val="0"/>
            <c:spPr>
              <a:solidFill>
                <a:srgbClr val="00CC00"/>
              </a:solidFill>
            </c:spPr>
          </c:dPt>
          <c:val>
            <c:numRef>
              <c:f>Лист1!$H$2:$H$10</c:f>
              <c:numCache>
                <c:formatCode>0%</c:formatCode>
                <c:ptCount val="9"/>
                <c:pt idx="0">
                  <c:v>0.19</c:v>
                </c:pt>
                <c:pt idx="1">
                  <c:v>0.52</c:v>
                </c:pt>
                <c:pt idx="2">
                  <c:v>0.28999999999999998</c:v>
                </c:pt>
                <c:pt idx="3">
                  <c:v>0.48</c:v>
                </c:pt>
                <c:pt idx="4">
                  <c:v>0.33</c:v>
                </c:pt>
                <c:pt idx="5">
                  <c:v>0.19</c:v>
                </c:pt>
                <c:pt idx="6">
                  <c:v>0.71</c:v>
                </c:pt>
                <c:pt idx="7">
                  <c:v>0.19</c:v>
                </c:pt>
                <c:pt idx="8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810432"/>
        <c:axId val="71824512"/>
        <c:axId val="0"/>
      </c:bar3DChart>
      <c:catAx>
        <c:axId val="71810432"/>
        <c:scaling>
          <c:orientation val="minMax"/>
        </c:scaling>
        <c:delete val="1"/>
        <c:axPos val="b"/>
        <c:majorTickMark val="none"/>
        <c:minorTickMark val="none"/>
        <c:tickLblPos val="nextTo"/>
        <c:crossAx val="71824512"/>
        <c:crosses val="autoZero"/>
        <c:auto val="1"/>
        <c:lblAlgn val="ctr"/>
        <c:lblOffset val="100"/>
        <c:noMultiLvlLbl val="0"/>
      </c:catAx>
      <c:valAx>
        <c:axId val="7182451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71810432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1">
        <a:lumMod val="60000"/>
        <a:lumOff val="40000"/>
      </a:schemeClr>
    </a:solidFill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0.39375</cdr:x>
      <cdr:y>0.53472</cdr:y>
    </cdr:from>
    <cdr:to>
      <cdr:x>0.56458</cdr:x>
      <cdr:y>0.67361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0225" y="1466850"/>
          <a:ext cx="78105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>
              <a:latin typeface="Times New Roman" panose="02020603050405020304" pitchFamily="18" charset="0"/>
              <a:cs typeface="Times New Roman" panose="02020603050405020304" pitchFamily="18" charset="0"/>
            </a:rPr>
            <a:t>52%</a:t>
          </a:r>
        </a:p>
      </cdr:txBody>
    </cdr:sp>
  </cdr:relSizeAnchor>
  <cdr:relSizeAnchor xmlns:cdr="http://schemas.openxmlformats.org/drawingml/2006/chartDrawing">
    <cdr:from>
      <cdr:x>0.47917</cdr:x>
      <cdr:y>0.20833</cdr:y>
    </cdr:from>
    <cdr:to>
      <cdr:x>0.63958</cdr:x>
      <cdr:y>0.40972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90749" y="571500"/>
          <a:ext cx="733425" cy="552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>
              <a:latin typeface="Times New Roman" panose="02020603050405020304" pitchFamily="18" charset="0"/>
              <a:cs typeface="Times New Roman" panose="02020603050405020304" pitchFamily="18" charset="0"/>
            </a:rPr>
            <a:t>19%</a:t>
          </a:r>
        </a:p>
      </cdr:txBody>
    </cdr:sp>
  </cdr:relSizeAnchor>
  <cdr:relSizeAnchor xmlns:cdr="http://schemas.openxmlformats.org/drawingml/2006/chartDrawing">
    <cdr:from>
      <cdr:x>0.14792</cdr:x>
      <cdr:y>0.26736</cdr:y>
    </cdr:from>
    <cdr:to>
      <cdr:x>0.31042</cdr:x>
      <cdr:y>0.40625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76275" y="733425"/>
          <a:ext cx="74295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>
              <a:latin typeface="Times New Roman" panose="02020603050405020304" pitchFamily="18" charset="0"/>
              <a:cs typeface="Times New Roman" panose="02020603050405020304" pitchFamily="18" charset="0"/>
            </a:rPr>
            <a:t>29%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0.05625</cdr:x>
      <cdr:y>0.29861</cdr:y>
    </cdr:from>
    <cdr:to>
      <cdr:x>0.25625</cdr:x>
      <cdr:y>0.63194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7175" y="8191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0.08542</cdr:x>
      <cdr:y>0.70139</cdr:y>
    </cdr:from>
    <cdr:to>
      <cdr:x>0.19167</cdr:x>
      <cdr:y>0.76736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90525" y="1924050"/>
          <a:ext cx="48577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19%</a:t>
          </a:r>
        </a:p>
      </cdr:txBody>
    </cdr:sp>
  </cdr:relSizeAnchor>
  <cdr:relSizeAnchor xmlns:cdr="http://schemas.openxmlformats.org/drawingml/2006/chartDrawing">
    <cdr:from>
      <cdr:x>0.16667</cdr:x>
      <cdr:y>0.39931</cdr:y>
    </cdr:from>
    <cdr:to>
      <cdr:x>0.29583</cdr:x>
      <cdr:y>0.50347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62000" y="1095375"/>
          <a:ext cx="590550" cy="285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52%</a:t>
          </a:r>
        </a:p>
      </cdr:txBody>
    </cdr:sp>
  </cdr:relSizeAnchor>
  <cdr:relSizeAnchor xmlns:cdr="http://schemas.openxmlformats.org/drawingml/2006/chartDrawing">
    <cdr:from>
      <cdr:x>0.27083</cdr:x>
      <cdr:y>0.59028</cdr:y>
    </cdr:from>
    <cdr:to>
      <cdr:x>0.36667</cdr:x>
      <cdr:y>0.6875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238250" y="1619250"/>
          <a:ext cx="43815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0.24375</cdr:x>
      <cdr:y>0.59375</cdr:y>
    </cdr:from>
    <cdr:to>
      <cdr:x>0.36875</cdr:x>
      <cdr:y>0.69792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14426" y="1628775"/>
          <a:ext cx="571500" cy="285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29%</a:t>
          </a:r>
        </a:p>
      </cdr:txBody>
    </cdr:sp>
  </cdr:relSizeAnchor>
  <cdr:relSizeAnchor xmlns:cdr="http://schemas.openxmlformats.org/drawingml/2006/chartDrawing">
    <cdr:from>
      <cdr:x>0.34375</cdr:x>
      <cdr:y>0.4375</cdr:y>
    </cdr:from>
    <cdr:to>
      <cdr:x>0.46458</cdr:x>
      <cdr:y>0.53472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571625" y="1200150"/>
          <a:ext cx="55245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48%</a:t>
          </a:r>
        </a:p>
      </cdr:txBody>
    </cdr:sp>
  </cdr:relSizeAnchor>
  <cdr:relSizeAnchor xmlns:cdr="http://schemas.openxmlformats.org/drawingml/2006/chartDrawing">
    <cdr:from>
      <cdr:x>0.46667</cdr:x>
      <cdr:y>0.56944</cdr:y>
    </cdr:from>
    <cdr:to>
      <cdr:x>0.59583</cdr:x>
      <cdr:y>0.6875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133600" y="1562100"/>
          <a:ext cx="590550" cy="3238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33%</a:t>
          </a:r>
        </a:p>
      </cdr:txBody>
    </cdr:sp>
  </cdr:relSizeAnchor>
  <cdr:relSizeAnchor xmlns:cdr="http://schemas.openxmlformats.org/drawingml/2006/chartDrawing">
    <cdr:from>
      <cdr:x>0.54792</cdr:x>
      <cdr:y>0.68056</cdr:y>
    </cdr:from>
    <cdr:to>
      <cdr:x>0.66875</cdr:x>
      <cdr:y>0.80208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505075" y="1866899"/>
          <a:ext cx="55245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19%</a:t>
          </a:r>
        </a:p>
      </cdr:txBody>
    </cdr:sp>
  </cdr:relSizeAnchor>
  <cdr:relSizeAnchor xmlns:cdr="http://schemas.openxmlformats.org/drawingml/2006/chartDrawing">
    <cdr:from>
      <cdr:x>0.65417</cdr:x>
      <cdr:y>0.21181</cdr:y>
    </cdr:from>
    <cdr:to>
      <cdr:x>0.76042</cdr:x>
      <cdr:y>0.33333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990850" y="581025"/>
          <a:ext cx="485775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71%</a:t>
          </a:r>
        </a:p>
      </cdr:txBody>
    </cdr:sp>
  </cdr:relSizeAnchor>
  <cdr:relSizeAnchor xmlns:cdr="http://schemas.openxmlformats.org/drawingml/2006/chartDrawing">
    <cdr:from>
      <cdr:x>0.75208</cdr:x>
      <cdr:y>0.6875</cdr:y>
    </cdr:from>
    <cdr:to>
      <cdr:x>0.85417</cdr:x>
      <cdr:y>0.79514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38525" y="1885950"/>
          <a:ext cx="466725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19%</a:t>
          </a:r>
        </a:p>
      </cdr:txBody>
    </cdr:sp>
  </cdr:relSizeAnchor>
  <cdr:relSizeAnchor xmlns:cdr="http://schemas.openxmlformats.org/drawingml/2006/chartDrawing">
    <cdr:from>
      <cdr:x>0.86875</cdr:x>
      <cdr:y>0.76042</cdr:y>
    </cdr:from>
    <cdr:to>
      <cdr:x>0.97292</cdr:x>
      <cdr:y>0.86111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971925" y="2085974"/>
          <a:ext cx="47625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10%</a:t>
          </a:r>
        </a:p>
      </cdr:txBody>
    </cdr:sp>
  </cdr:relSizeAnchor>
  <cdr:relSizeAnchor xmlns:cdr="http://schemas.openxmlformats.org/drawingml/2006/chartDrawing">
    <cdr:from>
      <cdr:x>0.07083</cdr:x>
      <cdr:y>0.08681</cdr:y>
    </cdr:from>
    <cdr:to>
      <cdr:x>0.10833</cdr:x>
      <cdr:y>0.13889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323850" y="238124"/>
          <a:ext cx="171450" cy="142875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0.11667</cdr:x>
      <cdr:y>0.0625</cdr:y>
    </cdr:from>
    <cdr:to>
      <cdr:x>0.3125</cdr:x>
      <cdr:y>0.14583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33400" y="171450"/>
          <a:ext cx="89535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высокий</a:t>
          </a:r>
        </a:p>
      </cdr:txBody>
    </cdr:sp>
  </cdr:relSizeAnchor>
  <cdr:relSizeAnchor xmlns:cdr="http://schemas.openxmlformats.org/drawingml/2006/chartDrawing">
    <cdr:from>
      <cdr:x>0.32083</cdr:x>
      <cdr:y>0.07639</cdr:y>
    </cdr:from>
    <cdr:to>
      <cdr:x>0.35625</cdr:x>
      <cdr:y>0.12847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1466850" y="209551"/>
          <a:ext cx="161925" cy="142874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0.37292</cdr:x>
      <cdr:y>0.05903</cdr:y>
    </cdr:from>
    <cdr:to>
      <cdr:x>0.57083</cdr:x>
      <cdr:y>0.14931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704975" y="161925"/>
          <a:ext cx="90487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средний</a:t>
          </a:r>
        </a:p>
      </cdr:txBody>
    </cdr:sp>
  </cdr:relSizeAnchor>
  <cdr:relSizeAnchor xmlns:cdr="http://schemas.openxmlformats.org/drawingml/2006/chartDrawing">
    <cdr:from>
      <cdr:x>0.61875</cdr:x>
      <cdr:y>0.07986</cdr:y>
    </cdr:from>
    <cdr:to>
      <cdr:x>0.65208</cdr:x>
      <cdr:y>0.13542</cdr:y>
    </cdr:to>
    <cdr:sp macro="" textlink="">
      <cdr:nvSpPr>
        <cdr:cNvPr id="17" name="Прямоугольник 16"/>
        <cdr:cNvSpPr/>
      </cdr:nvSpPr>
      <cdr:spPr>
        <a:xfrm xmlns:a="http://schemas.openxmlformats.org/drawingml/2006/main">
          <a:off x="2828925" y="219075"/>
          <a:ext cx="152400" cy="152400"/>
        </a:xfrm>
        <a:prstGeom xmlns:a="http://schemas.openxmlformats.org/drawingml/2006/main" prst="rect">
          <a:avLst/>
        </a:prstGeom>
        <a:solidFill xmlns:a="http://schemas.openxmlformats.org/drawingml/2006/main">
          <a:srgbClr val="00CC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0.6625</cdr:x>
      <cdr:y>0.05903</cdr:y>
    </cdr:from>
    <cdr:to>
      <cdr:x>0.85625</cdr:x>
      <cdr:y>0.13542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3028950" y="161925"/>
          <a:ext cx="885825" cy="20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>
              <a:latin typeface="Times New Roman" panose="02020603050405020304" pitchFamily="18" charset="0"/>
              <a:cs typeface="Times New Roman" panose="02020603050405020304" pitchFamily="18" charset="0"/>
            </a:rPr>
            <a:t>низкий</a:t>
          </a:r>
        </a:p>
      </cdr:txBody>
    </cdr:sp>
  </cdr:relSizeAnchor>
  <cdr:relSizeAnchor xmlns:cdr="http://schemas.openxmlformats.org/drawingml/2006/chartDrawing">
    <cdr:from>
      <cdr:x>0.07083</cdr:x>
      <cdr:y>0.94792</cdr:y>
    </cdr:from>
    <cdr:to>
      <cdr:x>0.32708</cdr:x>
      <cdr:y>0.99306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323850" y="2600325"/>
          <a:ext cx="1171575" cy="1238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0.14792</cdr:x>
      <cdr:y>0.69906</cdr:y>
    </cdr:from>
    <cdr:to>
      <cdr:x>0.34792</cdr:x>
      <cdr:y>1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676275" y="295275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0.08958</cdr:x>
      <cdr:y>0.9185</cdr:y>
    </cdr:from>
    <cdr:to>
      <cdr:x>0.32292</cdr:x>
      <cdr:y>1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409575" y="2867026"/>
          <a:ext cx="1066800" cy="24765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200" b="1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2014</a:t>
          </a:r>
          <a:r>
            <a:rPr lang="ru-RU" sz="1200" b="1" baseline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год</a:t>
          </a:r>
          <a:endParaRPr lang="ru-RU" sz="1200" b="1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0.38403</cdr:x>
      <cdr:y>0.9185</cdr:y>
    </cdr:from>
    <cdr:to>
      <cdr:x>0.61736</cdr:x>
      <cdr:y>1</cdr:y>
    </cdr:to>
    <cdr:sp macro="" textlink="">
      <cdr:nvSpPr>
        <cdr:cNvPr id="26" name="Прямоугольник 25"/>
        <cdr:cNvSpPr/>
      </cdr:nvSpPr>
      <cdr:spPr>
        <a:xfrm xmlns:a="http://schemas.openxmlformats.org/drawingml/2006/main">
          <a:off x="1755775" y="2790825"/>
          <a:ext cx="1066800" cy="24765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2015 год</a:t>
          </a:r>
        </a:p>
      </cdr:txBody>
    </cdr:sp>
  </cdr:relSizeAnchor>
  <cdr:relSizeAnchor xmlns:cdr="http://schemas.openxmlformats.org/drawingml/2006/chartDrawing">
    <cdr:from>
      <cdr:x>0.67361</cdr:x>
      <cdr:y>0.9185</cdr:y>
    </cdr:from>
    <cdr:to>
      <cdr:x>0.90694</cdr:x>
      <cdr:y>1</cdr:y>
    </cdr:to>
    <cdr:sp macro="" textlink="">
      <cdr:nvSpPr>
        <cdr:cNvPr id="28" name="Прямоугольник 27"/>
        <cdr:cNvSpPr/>
      </cdr:nvSpPr>
      <cdr:spPr>
        <a:xfrm xmlns:a="http://schemas.openxmlformats.org/drawingml/2006/main">
          <a:off x="3079750" y="2790825"/>
          <a:ext cx="1066800" cy="24765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2016 год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94EBE-3224-4CD6-8B5C-21D7F86AD71E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2513B-E53D-4B1F-869A-B23E0C17B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849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BF308-5784-4977-BFD3-BDA51D9DA4BD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1152101-4458-48FE-AAC5-EFC13DE7F0A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49759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  <a:t>Управление образования администрации муниципального района «</a:t>
            </a:r>
            <a:r>
              <a:rPr lang="ru-RU" dirty="0" err="1" smtClean="0">
                <a:solidFill>
                  <a:srgbClr val="FFFF00"/>
                </a:solidFill>
                <a:latin typeface="Monotype Corsiva" pitchFamily="66" charset="0"/>
              </a:rPr>
              <a:t>Ровеньский</a:t>
            </a:r>
            <a: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  <a:t> район» Белгородской области</a:t>
            </a:r>
          </a:p>
          <a:p>
            <a: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  <a:t>Муниципальный центр оценки качества образования</a:t>
            </a:r>
            <a:endParaRPr lang="ru-RU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002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397341"/>
            <a:ext cx="69764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CC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Районный конкурс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FFCC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«Воспитатель года</a:t>
            </a:r>
            <a:r>
              <a:rPr lang="ru-RU" sz="2400" b="1" dirty="0" smtClean="0">
                <a:ln w="1905"/>
                <a:solidFill>
                  <a:srgbClr val="FFCC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 – 2017»</a:t>
            </a:r>
          </a:p>
          <a:p>
            <a:pPr algn="ctr"/>
            <a:endParaRPr lang="ru-RU" sz="2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Администратор\Desktop\100OLYMP\фото 1\P6080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90" y="3631913"/>
            <a:ext cx="3439419" cy="2579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84068" y="4653136"/>
            <a:ext cx="3636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CC66"/>
                </a:solidFill>
                <a:latin typeface="Monotype Corsiva" pitchFamily="66" charset="0"/>
                <a:cs typeface="Times New Roman" panose="02020603050405020304" pitchFamily="18" charset="0"/>
              </a:rPr>
              <a:t>Гатаулина</a:t>
            </a:r>
            <a:r>
              <a:rPr lang="ru-RU" dirty="0" smtClean="0">
                <a:solidFill>
                  <a:srgbClr val="FFCC66"/>
                </a:solidFill>
                <a:latin typeface="Monotype Corsiva" pitchFamily="66" charset="0"/>
                <a:cs typeface="Times New Roman" panose="02020603050405020304" pitchFamily="18" charset="0"/>
              </a:rPr>
              <a:t> Наталья Ивановна</a:t>
            </a:r>
          </a:p>
          <a:p>
            <a:r>
              <a:rPr lang="ru-RU" dirty="0" smtClean="0">
                <a:solidFill>
                  <a:srgbClr val="FFCC66"/>
                </a:solidFill>
                <a:latin typeface="Monotype Corsiva" pitchFamily="66" charset="0"/>
                <a:cs typeface="Times New Roman" panose="02020603050405020304" pitchFamily="18" charset="0"/>
              </a:rPr>
              <a:t>Воспитатель МБДОУ «</a:t>
            </a:r>
            <a:r>
              <a:rPr lang="ru-RU" dirty="0" err="1" smtClean="0">
                <a:solidFill>
                  <a:srgbClr val="FFCC66"/>
                </a:solidFill>
                <a:latin typeface="Monotype Corsiva" pitchFamily="66" charset="0"/>
                <a:cs typeface="Times New Roman" panose="02020603050405020304" pitchFamily="18" charset="0"/>
              </a:rPr>
              <a:t>Ровеньский</a:t>
            </a:r>
            <a:r>
              <a:rPr lang="ru-RU" dirty="0" smtClean="0">
                <a:solidFill>
                  <a:srgbClr val="FFCC66"/>
                </a:solidFill>
                <a:latin typeface="Monotype Corsiva" pitchFamily="66" charset="0"/>
                <a:cs typeface="Times New Roman" panose="02020603050405020304" pitchFamily="18" charset="0"/>
              </a:rPr>
              <a:t> детский сад № 1 комбинированного вида Белгородской области»</a:t>
            </a:r>
            <a:endParaRPr lang="ru-RU" dirty="0">
              <a:solidFill>
                <a:srgbClr val="FFCC66"/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8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92696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747861"/>
            <a:ext cx="3384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– создание условий для развития творческих способностей детей  дошкольного возраста посредством детского дизайна.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13628" y="116641"/>
            <a:ext cx="21755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Цель опыта:</a:t>
            </a:r>
            <a:endParaRPr lang="ru-RU" sz="3200" b="1" cap="none" spc="0" dirty="0">
              <a:ln w="1905"/>
              <a:solidFill>
                <a:srgbClr val="FFFF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573016"/>
            <a:ext cx="3888432" cy="265160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63898"/>
            <a:ext cx="4464496" cy="25922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032448" cy="261443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9589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287" y="1412776"/>
            <a:ext cx="43924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CC66"/>
                </a:solidFill>
                <a:latin typeface="Monotype Corsiva" pitchFamily="66" charset="0"/>
              </a:rPr>
              <a:t>•</a:t>
            </a:r>
            <a:r>
              <a:rPr lang="ru-RU" sz="2000" b="1" dirty="0">
                <a:solidFill>
                  <a:srgbClr val="FFCC66"/>
                </a:solidFill>
                <a:latin typeface="Monotype Corsiva" pitchFamily="66" charset="0"/>
                <a:cs typeface="Times New Roman" pitchFamily="18" charset="0"/>
              </a:rPr>
              <a:t>	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Развитие эстетического восприятия мира, природы, художественного  творчества взрослых и детей;</a:t>
            </a:r>
          </a:p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•	Развитие воображения детей, поддерживая проявления их фантазии, смелости в изложении собственных замыслов;</a:t>
            </a:r>
          </a:p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•	Формирование навыков детей в работе с разнообразными материалами;</a:t>
            </a:r>
          </a:p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•	Повышение уровня компетентности родителей  в вопросах развития творческих способностей дошкольников,  через дизайн – деятельность.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69090" y="475456"/>
            <a:ext cx="26709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Задачи опыта</a:t>
            </a:r>
            <a:endParaRPr lang="ru-RU" sz="3600" b="1" cap="none" spc="0" dirty="0">
              <a:ln w="1905"/>
              <a:solidFill>
                <a:srgbClr val="FFFF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https://im3-tub-ru.yandex.net/i?id=39bc153a167dea3a994ed8c3362fd6ec&amp;n=33&amp;h=215&amp;w=3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950" y="1422301"/>
            <a:ext cx="3799499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950" y="3717032"/>
            <a:ext cx="3799499" cy="284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8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2423" y="62068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1 этап - подготовительный</a:t>
            </a:r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acer\Desktop\100OLYMP\4368071_s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2232248" cy="23762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cer\Desktop\100OLYMP\s_8413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2160240" cy="23042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cer\Desktop\100OLYMP\P609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37112"/>
            <a:ext cx="2646734" cy="21470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cer\Desktop\100OLYMP\P60900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7112"/>
            <a:ext cx="2736304" cy="2147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3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0648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Создание художественно-развивающей среды в группах старшего возраста</a:t>
            </a:r>
            <a:endParaRPr lang="ru-RU" sz="2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268760"/>
            <a:ext cx="4104457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68760"/>
            <a:ext cx="403244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acer\Desktop\детсад док-ты\фото и видео детсад\P909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9040"/>
            <a:ext cx="4032447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9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6840" y="404664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2 этап - практический</a:t>
            </a:r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124744"/>
            <a:ext cx="3888432" cy="2916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990" y="1124744"/>
            <a:ext cx="3631480" cy="2723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149080"/>
            <a:ext cx="3168352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1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3 этап – 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репродуктивно-творческий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1700808"/>
            <a:ext cx="55446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Оригами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«Кораблик», «Цветок» (сервировка стола);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Арт-дизайн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сувениры, подарки, рамки;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Декор одежды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наряд для куклы;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Фито-дизайн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«Праздник осени» (флористика);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Архитектурное проектирование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«Башни»;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Объемный предметно-пространственный дизайн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«Домашний интерьер» (мебель);</a:t>
            </a:r>
          </a:p>
          <a:p>
            <a:endParaRPr lang="ru-RU" b="1" dirty="0" smtClean="0">
              <a:solidFill>
                <a:srgbClr val="FFCC66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Детский дизайн в прикладном творчестве из бросового материала </a:t>
            </a:r>
            <a:r>
              <a:rPr lang="ru-RU" b="1" dirty="0" smtClean="0">
                <a:solidFill>
                  <a:srgbClr val="FFCC66"/>
                </a:solidFill>
                <a:latin typeface="Monotype Corsiva" pitchFamily="66" charset="0"/>
              </a:rPr>
              <a:t>– «Рыбки», «Кактус»;</a:t>
            </a:r>
            <a:endParaRPr lang="ru-RU" b="1" dirty="0">
              <a:solidFill>
                <a:srgbClr val="FFCC66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acer\Desktop\ehmblema_i_devi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02433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02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43031"/>
            <a:ext cx="4280519" cy="42185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34456" y="404664"/>
            <a:ext cx="2929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Декоративно-пространственный дизайн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56897" y="2186226"/>
            <a:ext cx="4281462" cy="3211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84168" y="496997"/>
            <a:ext cx="1814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Арт-дизайн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3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887351"/>
            <a:ext cx="3888431" cy="29163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475656" y="773996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Фито-дизайн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50739"/>
            <a:ext cx="3803915" cy="28529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436096" y="836712"/>
            <a:ext cx="3337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Моделирование одежды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61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4111533" cy="3083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43608" y="1124744"/>
            <a:ext cx="2706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Дизайн интерьера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196852"/>
            <a:ext cx="3727491" cy="3083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562403" y="1124744"/>
            <a:ext cx="4506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Дизайн из бросового материала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3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76772"/>
            <a:ext cx="6463795" cy="48478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853552"/>
            <a:ext cx="6181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Детский дизайн сервировки стола (оригами)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2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620688"/>
            <a:ext cx="62646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Тема педагогического опыта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628800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  <a:cs typeface="Times New Roman" panose="02020603050405020304" pitchFamily="18" charset="0"/>
              </a:rPr>
              <a:t>Развитие художественно – творческих способностей детей старшего дошкольного возраста посредством детского дизайна.</a:t>
            </a:r>
            <a:endParaRPr lang="ru-RU" sz="2800" b="1" dirty="0">
              <a:solidFill>
                <a:srgbClr val="FFFF99"/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224299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5976" y="3645024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FF33"/>
                </a:solidFill>
                <a:latin typeface="Monotype Corsiva" pitchFamily="66" charset="0"/>
                <a:ea typeface="Cambria Math" panose="02040503050406030204" pitchFamily="18" charset="0"/>
                <a:cs typeface="FreesiaUPC" panose="020B0604020202020204" pitchFamily="34" charset="-34"/>
              </a:rPr>
              <a:t>Дизайн – символ современной цивилизации, а его принципы созвучны синтетическому мышлению дошкольников.</a:t>
            </a:r>
            <a:endParaRPr lang="ru-RU" sz="2400" b="1" dirty="0">
              <a:solidFill>
                <a:srgbClr val="66FF33"/>
              </a:solidFill>
              <a:latin typeface="Monotype Corsiva" pitchFamily="66" charset="0"/>
              <a:ea typeface="Cambria Math" panose="02040503050406030204" pitchFamily="18" charset="0"/>
              <a:cs typeface="Frees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07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3" y="1556793"/>
            <a:ext cx="3166789" cy="4176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551062"/>
            <a:ext cx="2880321" cy="4182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613" y="1556792"/>
            <a:ext cx="2868352" cy="41764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3913" y="404664"/>
            <a:ext cx="624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itchFamily="66" charset="0"/>
              </a:rPr>
              <a:t>Информация для родителей!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Результативность опыта</a:t>
            </a:r>
            <a:endParaRPr lang="ru-RU" sz="2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882128"/>
              </p:ext>
            </p:extLst>
          </p:nvPr>
        </p:nvGraphicFramePr>
        <p:xfrm>
          <a:off x="1043608" y="1124744"/>
          <a:ext cx="706821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80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Творческие способности дошкольника</a:t>
            </a:r>
            <a:endParaRPr lang="ru-RU" sz="2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acer\Desktop\head1-768x5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70" y="986269"/>
            <a:ext cx="2016224" cy="19442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022032" y="944724"/>
            <a:ext cx="2592288" cy="194421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1601"/>
            <a:ext cx="261620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261620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032" y="3105497"/>
            <a:ext cx="261620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7165" y="870188"/>
            <a:ext cx="2304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Творчески всматривается в окружающий мир, находит разные оттенки, приобретает опыт эстетического восприятия.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22032" y="1455167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Проявляет творчество, фантазию, создаёт новое, реализует свой замысел.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157" y="3525053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Работы стали интереснее, содержательнее, замысел богаче.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0044" y="350100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Самостоятельно находит средства для воплощения своих замыслов.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5" name="Стрелка влево 14"/>
          <p:cNvSpPr/>
          <p:nvPr/>
        </p:nvSpPr>
        <p:spPr>
          <a:xfrm>
            <a:off x="5652120" y="1772816"/>
            <a:ext cx="369912" cy="36004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155752" y="1772816"/>
            <a:ext cx="336128" cy="36004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углом вверх 17"/>
          <p:cNvSpPr/>
          <p:nvPr/>
        </p:nvSpPr>
        <p:spPr>
          <a:xfrm>
            <a:off x="3155752" y="2996952"/>
            <a:ext cx="1272232" cy="1056258"/>
          </a:xfrm>
          <a:prstGeom prst="bent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0756" y="2996952"/>
            <a:ext cx="1311275" cy="112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5" descr="5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160642" flipV="1">
            <a:off x="3455718" y="4057732"/>
            <a:ext cx="2498913" cy="229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962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Desktop\детсад док-ты\фото и видео детсад\DSCN15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642"/>
            <a:ext cx="4104456" cy="31323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cer\Desktop\13667895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1" y="3501008"/>
            <a:ext cx="3960440" cy="32133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2420"/>
            <a:ext cx="3962697" cy="31409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3645024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«Я нарисую так…,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Я сделаю это по-своему…,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Я думаю…,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Я видел…,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Я чувствую…,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Я могу…»</a:t>
            </a:r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  <a:cs typeface="Times New Roman" panose="02020603050405020304" pitchFamily="18" charset="0"/>
              </a:rPr>
              <a:t>«Естественно, не все дети станут художниками, но каждый сможет использовать свой художественный опыт в благоустройстве своей жизни по законам красоты и порядка. А это и является основной задачей дизайн-деятельности» 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itchFamily="66" charset="0"/>
                <a:cs typeface="Times New Roman" panose="02020603050405020304" pitchFamily="18" charset="0"/>
              </a:rPr>
              <a:t>Г.Н.Пантелеев</a:t>
            </a:r>
            <a:endParaRPr lang="ru-RU" sz="2000" b="1" dirty="0">
              <a:solidFill>
                <a:srgbClr val="002060"/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60151"/>
            <a:ext cx="4071451" cy="33730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60150"/>
            <a:ext cx="3943514" cy="33730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19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3490" y="764704"/>
            <a:ext cx="61157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Условия возникновения опыта</a:t>
            </a:r>
            <a:endParaRPr lang="ru-RU" sz="4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844824"/>
            <a:ext cx="7111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  <a:cs typeface="Times New Roman" panose="02020603050405020304" pitchFamily="18" charset="0"/>
              </a:rPr>
              <a:t>Диагностика уровня развития творческих способностей детей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  <a:cs typeface="Times New Roman" panose="02020603050405020304" pitchFamily="18" charset="0"/>
              </a:rPr>
              <a:t>/Методика Комаровой Т.С., Лыковой И.А./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01008"/>
            <a:ext cx="2808312" cy="2757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746597"/>
              </p:ext>
            </p:extLst>
          </p:nvPr>
        </p:nvGraphicFramePr>
        <p:xfrm>
          <a:off x="4067944" y="34290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807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692696"/>
            <a:ext cx="66247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Актуальность опыта</a:t>
            </a:r>
            <a:endParaRPr lang="ru-RU" sz="3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148064" y="2492896"/>
            <a:ext cx="3816424" cy="2232248"/>
          </a:xfrm>
          <a:prstGeom prst="ellips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ворческой самореализации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7544" y="2276872"/>
            <a:ext cx="4341828" cy="24482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Раскрытию уникальной индивидуализации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83158" y="1484784"/>
            <a:ext cx="3852428" cy="432048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Детский дизайн способствует: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71800" y="5085184"/>
            <a:ext cx="4536504" cy="1296144"/>
          </a:xfrm>
          <a:prstGeom prst="ellips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Расширению мировоззрения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77281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оздание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условий для развития творческих способностей дошкольников посредством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детского дизайна.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85139" y="620688"/>
            <a:ext cx="65149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Ведущая педагогическая идея опыта</a:t>
            </a:r>
            <a:endParaRPr lang="ru-RU" sz="3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6" name="Picture 10" descr="CIMG00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88" y="2973452"/>
            <a:ext cx="3167063" cy="2518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из бумаги\7671_bc519dbf9f5898ad8748a8660d0e4a7e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657" y="2962220"/>
            <a:ext cx="3086799" cy="2518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7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42206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422068"/>
            <a:ext cx="7920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2013-2014г.г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аналитико-диагностический: сбор информации по проблеме, изучение и анализ исследовательских трудов учёных и необходимой методической литературы, проведение диагностики, составление перспективного тематического планирования, изготовление наглядных пособий.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2014-2015.г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практический: организация системной работы по выбранному направлению, проведение организованной образовательной </a:t>
            </a:r>
            <a:r>
              <a:rPr lang="ru-RU" sz="2000" dirty="0" smtClean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</a:t>
            </a:r>
            <a:r>
              <a:rPr lang="ru-RU" sz="2000" dirty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работы с детьми, консультации с родителями группы, создание предметно-развивающей.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2015-2016г.г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аналитико-обобщающий: проведение анализа  и обобщения результатов работы, итогового мониторинга.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0070" y="415697"/>
            <a:ext cx="50529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Длительность работы над опытом</a:t>
            </a:r>
            <a:endParaRPr lang="ru-RU" sz="28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5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48626" y="620688"/>
            <a:ext cx="39725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anose="02020603050405020304" pitchFamily="18" charset="0"/>
              </a:rPr>
              <a:t>Теоретическая база опыта</a:t>
            </a:r>
            <a:endParaRPr lang="ru-RU" sz="28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9" y="1700808"/>
            <a:ext cx="1333500" cy="20002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346731"/>
            <a:ext cx="1817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Г.Н.Пантелеев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acer\Desktop\100OLYMP\1379421_lykova-i-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499" y="3057560"/>
            <a:ext cx="1333500" cy="20002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499" y="268667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И.А.Лыкова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acer\Desktop\100OLYMP\komarova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16063"/>
            <a:ext cx="1333500" cy="20257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62586" y="1323003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Т.С.Комарова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71" y="3032621"/>
            <a:ext cx="1333500" cy="20257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53129" y="265481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Г.Н.Давыдова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001" y="1702346"/>
            <a:ext cx="1333501" cy="20002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07001" y="1331476"/>
            <a:ext cx="1512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О.В.Дыбина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0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836712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98884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  <a:cs typeface="Times New Roman" panose="02020603050405020304" pitchFamily="18" charset="0"/>
              </a:rPr>
              <a:t>Создание системы работы по развитию творческих способностей детей старшего дошкольного возраста с использованием детского дизайна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744379"/>
            <a:ext cx="64807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Новизна опыта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Администратор\Desktop\100OLYMP\фото 1\P6080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29336">
            <a:off x="4975743" y="3657496"/>
            <a:ext cx="3142131" cy="235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100OLYMP\P6080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2" y="3356992"/>
            <a:ext cx="3943474" cy="295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1446</TotalTime>
  <Words>505</Words>
  <Application>Microsoft Office PowerPoint</Application>
  <PresentationFormat>Экран (4:3)</PresentationFormat>
  <Paragraphs>100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XTreme.ws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57</cp:revision>
  <dcterms:created xsi:type="dcterms:W3CDTF">2017-01-12T07:14:07Z</dcterms:created>
  <dcterms:modified xsi:type="dcterms:W3CDTF">2017-01-19T12:19:53Z</dcterms:modified>
</cp:coreProperties>
</file>