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70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599" autoAdjust="0"/>
    <p:restoredTop sz="94599" autoAdjust="0"/>
  </p:normalViewPr>
  <p:slideViewPr>
    <p:cSldViewPr>
      <p:cViewPr varScale="1">
        <p:scale>
          <a:sx n="88" d="100"/>
          <a:sy n="88" d="100"/>
        </p:scale>
        <p:origin x="-102" y="-44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5B106E36-FD25-4E2D-B0AA-010F637433A0}" type="datetimeFigureOut">
              <a:rPr lang="ru-RU" smtClean="0"/>
              <a:pPr/>
              <a:t>16.04.2015</a:t>
            </a:fld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  <p:transition spd="med">
    <p:sndAc>
      <p:stSnd>
        <p:snd r:embed="rId1" name="chimes.wav" builtIn="1"/>
      </p:stSnd>
    </p:sndAc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ndAc>
      <p:stSnd>
        <p:snd r:embed="rId1" name="chimes.wav" builtIn="1"/>
      </p:stSnd>
    </p:sndAc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ndAc>
      <p:stSnd>
        <p:snd r:embed="rId1" name="chimes.wav" builtIn="1"/>
      </p:stSnd>
    </p:sndAc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ndAc>
      <p:stSnd>
        <p:snd r:embed="rId1" name="chimes.wav" builtIn="1"/>
      </p:stSnd>
    </p:sndAc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5B106E36-FD25-4E2D-B0AA-010F637433A0}" type="datetimeFigureOut">
              <a:rPr lang="ru-RU" smtClean="0"/>
              <a:pPr/>
              <a:t>16.04.2015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sndAc>
      <p:stSnd>
        <p:snd r:embed="rId1" name="chimes.wav" builtIn="1"/>
      </p:stSnd>
    </p:sndAc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 spd="med">
    <p:sndAc>
      <p:stSnd>
        <p:snd r:embed="rId1" name="chimes.wav" builtIn="1"/>
      </p:stSnd>
    </p:sndAc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16.04.2015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ndAc>
      <p:stSnd>
        <p:snd r:embed="rId1" name="chimes.wav" builtIn="1"/>
      </p:stSnd>
    </p:sndAc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16.04.2015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 spd="med">
    <p:sndAc>
      <p:stSnd>
        <p:snd r:embed="rId1" name="chimes.wav" builtIn="1"/>
      </p:stSnd>
    </p:sndAc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16.04.2015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ndAc>
      <p:stSnd>
        <p:snd r:embed="rId1" name="chimes.wav" builtIn="1"/>
      </p:stSnd>
    </p:sndAc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9" name="Дата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5B106E36-FD25-4E2D-B0AA-010F637433A0}" type="datetimeFigureOut">
              <a:rPr lang="ru-RU" smtClean="0"/>
              <a:pPr/>
              <a:t>16.04.2015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sndAc>
      <p:stSnd>
        <p:snd r:embed="rId1" name="chimes.wav" builtIn="1"/>
      </p:stSnd>
    </p:sndAc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5B106E36-FD25-4E2D-B0AA-010F637433A0}" type="datetimeFigureOut">
              <a:rPr lang="ru-RU" smtClean="0"/>
              <a:pPr/>
              <a:t>16.04.2015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  <p:transition spd="med">
    <p:sndAc>
      <p:stSnd>
        <p:snd r:embed="rId1" name="chimes.wav" builtIn="1"/>
      </p:stSnd>
    </p:sndAc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16.04.2015</a:t>
            </a:fld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med">
    <p:sndAc>
      <p:stSnd>
        <p:snd r:embed="rId13" name="chimes.wav" builtIn="1"/>
      </p:stSnd>
    </p:sndAc>
  </p:transition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1000108"/>
            <a:ext cx="8229600" cy="385765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Тема: «Занимательно-математическая деятельность как средство развития логического мышления детей старшего дошкольного возраста»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 advClick="0" advTm="1000"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785926"/>
            <a:ext cx="8229600" cy="4714908"/>
          </a:xfrm>
        </p:spPr>
        <p:txBody>
          <a:bodyPr>
            <a:noAutofit/>
          </a:bodyPr>
          <a:lstStyle/>
          <a:p>
            <a:pPr algn="l"/>
            <a:r>
              <a:rPr lang="ru-RU" sz="4000" dirty="0" smtClean="0"/>
              <a:t>Цель педагогического опыта :  обеспечение положительной динамики     уровня развития логического мышления детей старшего дошкольного возраста посредством занимательно-математической деятельности.</a:t>
            </a:r>
            <a:br>
              <a:rPr lang="ru-RU" sz="4000" dirty="0" smtClean="0"/>
            </a:br>
            <a:r>
              <a:rPr lang="ru-RU" sz="4000" dirty="0" smtClean="0"/>
              <a:t> </a:t>
            </a:r>
            <a:br>
              <a:rPr lang="ru-RU" sz="4000" dirty="0" smtClean="0"/>
            </a:b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 advClick="0" advTm="1000"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857232"/>
            <a:ext cx="8229600" cy="6000768"/>
          </a:xfrm>
        </p:spPr>
        <p:txBody>
          <a:bodyPr>
            <a:noAutofit/>
          </a:bodyPr>
          <a:lstStyle/>
          <a:p>
            <a:pPr algn="l"/>
            <a:r>
              <a:rPr lang="ru-RU" sz="3000" dirty="0" smtClean="0">
                <a:effectLst/>
                <a:latin typeface="Times New Roman" pitchFamily="18" charset="0"/>
                <a:cs typeface="Times New Roman" pitchFamily="18" charset="0"/>
              </a:rPr>
              <a:t>Задачи:</a:t>
            </a:r>
            <a:br>
              <a:rPr lang="ru-RU" sz="300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3000" dirty="0" smtClean="0">
                <a:effectLst/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3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Развивать</a:t>
            </a:r>
            <a:r>
              <a:rPr lang="ru-RU" sz="3000" dirty="0" smtClean="0">
                <a:effectLst/>
                <a:latin typeface="Times New Roman" pitchFamily="18" charset="0"/>
                <a:cs typeface="Times New Roman" pitchFamily="18" charset="0"/>
              </a:rPr>
              <a:t>  у детей умение самостоятельно применять доступные им способы познания (сравнение, пространственная ориентация, классификация и др.);</a:t>
            </a:r>
            <a:br>
              <a:rPr lang="ru-RU" sz="300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3000" dirty="0" smtClean="0">
                <a:effectLst/>
                <a:latin typeface="Times New Roman" pitchFamily="18" charset="0"/>
                <a:cs typeface="Times New Roman" pitchFamily="18" charset="0"/>
              </a:rPr>
              <a:t>-Учить детей обобщать предметы по признакам и находить отличия между предметами;</a:t>
            </a:r>
            <a:br>
              <a:rPr lang="ru-RU" sz="300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3000" dirty="0" smtClean="0">
                <a:effectLst/>
                <a:latin typeface="Times New Roman" pitchFamily="18" charset="0"/>
                <a:cs typeface="Times New Roman" pitchFamily="18" charset="0"/>
              </a:rPr>
              <a:t>-Учить детей выполнять действия по заданию, алгоритму;</a:t>
            </a:r>
            <a:br>
              <a:rPr lang="ru-RU" sz="300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3000" dirty="0" smtClean="0">
                <a:effectLst/>
                <a:latin typeface="Times New Roman" pitchFamily="18" charset="0"/>
                <a:cs typeface="Times New Roman" pitchFamily="18" charset="0"/>
              </a:rPr>
              <a:t>-Развивать у дошкольников последовательное и доказательное мышление, строить простые высказывания о сущности выполненного действия.</a:t>
            </a:r>
            <a:br>
              <a:rPr lang="ru-RU" sz="3000" dirty="0" smtClean="0">
                <a:effectLst/>
                <a:latin typeface="Times New Roman" pitchFamily="18" charset="0"/>
                <a:cs typeface="Times New Roman" pitchFamily="18" charset="0"/>
              </a:rPr>
            </a:br>
            <a:endParaRPr lang="ru-RU" sz="3000" dirty="0"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 advClick="0" advTm="1000"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Итоговая диагностика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28596" y="1643050"/>
          <a:ext cx="8143932" cy="33791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43206"/>
                <a:gridCol w="928694"/>
                <a:gridCol w="857943"/>
                <a:gridCol w="892288"/>
                <a:gridCol w="826343"/>
                <a:gridCol w="997729"/>
                <a:gridCol w="997729"/>
              </a:tblGrid>
              <a:tr h="571504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Критерии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Динамика развития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92909">
                <a:tc rowSpan="2">
                  <a:txBody>
                    <a:bodyPr/>
                    <a:lstStyle/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2010-2011г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2014-2015г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9290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В %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С %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Н %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В %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С %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Н %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Умение сравнивать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15,3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37,7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47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76,8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23,2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Умение классифицировать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13,2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31,4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55,4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65,7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27,9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6,4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Анализ и синтез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17,3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39,8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42,9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70,2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28,6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1,2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Ориентировка в пространстве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23,2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39,8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37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75,9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22,5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1,6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</a:tbl>
          </a:graphicData>
        </a:graphic>
      </p:graphicFrame>
    </p:spTree>
  </p:cSld>
  <p:clrMapOvr>
    <a:masterClrMapping/>
  </p:clrMapOvr>
  <p:transition spd="med" advClick="0" advTm="1000"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714356"/>
            <a:ext cx="8229600" cy="5214974"/>
          </a:xfrm>
        </p:spPr>
        <p:txBody>
          <a:bodyPr>
            <a:noAutofit/>
          </a:bodyPr>
          <a:lstStyle/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Занимательно -математическая деятельность для детей старшего дошкольного возраста помогает развить логическое мышление, что способствует  быстрее адаптироваться при переходе к обучению в школе,  а именно без усилий усваивать общеобразовательную программу в условиях федерального государственного образовательного стандарта.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 advClick="0" advTm="1000"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4318790"/>
          </a:xfrm>
        </p:spPr>
        <p:txBody>
          <a:bodyPr>
            <a:normAutofit/>
          </a:bodyPr>
          <a:lstStyle/>
          <a:p>
            <a:pPr algn="ctr"/>
            <a:r>
              <a:rPr lang="ru-RU" sz="9600" dirty="0" smtClean="0">
                <a:latin typeface="Times New Roman" pitchFamily="18" charset="0"/>
                <a:cs typeface="Times New Roman" pitchFamily="18" charset="0"/>
              </a:rPr>
              <a:t>Спасибо за внимание</a:t>
            </a:r>
            <a:endParaRPr lang="ru-RU" sz="9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 advClick="0" advTm="1000"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2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71612"/>
            <a:ext cx="8229600" cy="392909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Занимательная  игра обучающего характера,  сближает новую познавательную деятельность ребенка с уже привычной для него, облегчая переход от игры к серьезной умственной работе.</a:t>
            </a:r>
            <a:endParaRPr lang="ru-RU" dirty="0"/>
          </a:p>
        </p:txBody>
      </p:sp>
    </p:spTree>
  </p:cSld>
  <p:clrMapOvr>
    <a:masterClrMapping/>
  </p:clrMapOvr>
  <p:transition spd="med" advClick="0" advTm="1000"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000108"/>
            <a:ext cx="8229600" cy="471490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Для изучения исходного уровня логического мышления детей были использованы методики «Кому чего не достает», «Раздели на группы», «Сравнение понятий», «Методика М.И. Кузнецова , Е.Э. </a:t>
            </a:r>
            <a:r>
              <a:rPr lang="ru-RU" dirty="0" err="1" smtClean="0"/>
              <a:t>Кучерова</a:t>
            </a:r>
            <a:r>
              <a:rPr lang="ru-RU" dirty="0" smtClean="0"/>
              <a:t>»</a:t>
            </a:r>
            <a:endParaRPr lang="ru-RU" dirty="0"/>
          </a:p>
        </p:txBody>
      </p:sp>
    </p:spTree>
  </p:cSld>
  <p:clrMapOvr>
    <a:masterClrMapping/>
  </p:clrMapOvr>
  <p:transition spd="med" advClick="0" advTm="1000"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Начальная диагностика уровня логического мышления детей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500034" y="2214552"/>
          <a:ext cx="8229600" cy="342902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57544"/>
                <a:gridCol w="1500198"/>
                <a:gridCol w="1785950"/>
                <a:gridCol w="1685908"/>
              </a:tblGrid>
              <a:tr h="1256617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критерии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Высокий %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Средний %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Низкий %</a:t>
                      </a:r>
                      <a:endParaRPr lang="ru-RU" dirty="0"/>
                    </a:p>
                  </a:txBody>
                  <a:tcPr/>
                </a:tc>
              </a:tr>
              <a:tr h="459669">
                <a:tc>
                  <a:txBody>
                    <a:bodyPr/>
                    <a:lstStyle/>
                    <a:p>
                      <a:r>
                        <a:rPr lang="ru-RU" dirty="0" smtClean="0"/>
                        <a:t>Умение сравнивать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15,3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37,7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47</a:t>
                      </a:r>
                      <a:endParaRPr lang="ru-RU" dirty="0"/>
                    </a:p>
                  </a:txBody>
                  <a:tcPr/>
                </a:tc>
              </a:tr>
              <a:tr h="459669">
                <a:tc>
                  <a:txBody>
                    <a:bodyPr/>
                    <a:lstStyle/>
                    <a:p>
                      <a:r>
                        <a:rPr lang="ru-RU" dirty="0" smtClean="0"/>
                        <a:t>Умение классифицировать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13,2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31,4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55,4</a:t>
                      </a:r>
                      <a:endParaRPr lang="ru-RU" dirty="0"/>
                    </a:p>
                  </a:txBody>
                  <a:tcPr/>
                </a:tc>
              </a:tr>
              <a:tr h="459669">
                <a:tc>
                  <a:txBody>
                    <a:bodyPr/>
                    <a:lstStyle/>
                    <a:p>
                      <a:r>
                        <a:rPr lang="ru-RU" dirty="0" smtClean="0"/>
                        <a:t>Анализ и синтез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17,3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39,8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42,9</a:t>
                      </a:r>
                      <a:endParaRPr lang="ru-RU" dirty="0"/>
                    </a:p>
                  </a:txBody>
                  <a:tcPr/>
                </a:tc>
              </a:tr>
              <a:tr h="793401">
                <a:tc>
                  <a:txBody>
                    <a:bodyPr/>
                    <a:lstStyle/>
                    <a:p>
                      <a:r>
                        <a:rPr lang="ru-RU" dirty="0" smtClean="0"/>
                        <a:t>Ориентировка в пространстве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23,2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39,8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37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 spd="med" advClick="0" advTm="1000"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785926"/>
            <a:ext cx="8229600" cy="464347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Актуальность выбранной темы обуславливается тем, что по результатам проведенной диагностики название диагностики уровень развития логического мышления у дошкольников при поступлении в школу находится на среднем и низком уровне.</a:t>
            </a:r>
            <a:endParaRPr lang="ru-RU" dirty="0"/>
          </a:p>
        </p:txBody>
      </p:sp>
    </p:spTree>
  </p:cSld>
  <p:clrMapOvr>
    <a:masterClrMapping/>
  </p:clrMapOvr>
  <p:transition spd="med" advClick="0" advTm="1000"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285860"/>
            <a:ext cx="8229600" cy="507209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dirty="0" smtClean="0"/>
              <a:t>В своей работе пользовалась разнообразными формами,  методами и приемами: </a:t>
            </a:r>
            <a:br>
              <a:rPr lang="ru-RU" sz="4000" dirty="0" smtClean="0"/>
            </a:br>
            <a:r>
              <a:rPr lang="ru-RU" sz="4000" dirty="0" smtClean="0"/>
              <a:t>непосредственно образовательная деятельность;</a:t>
            </a:r>
            <a:br>
              <a:rPr lang="ru-RU" sz="4000" dirty="0" smtClean="0"/>
            </a:br>
            <a:r>
              <a:rPr lang="ru-RU" sz="4000" dirty="0" smtClean="0"/>
              <a:t>игровая деятельность;</a:t>
            </a:r>
            <a:br>
              <a:rPr lang="ru-RU" sz="4000" dirty="0" smtClean="0"/>
            </a:br>
            <a:r>
              <a:rPr lang="ru-RU" sz="4000" dirty="0" smtClean="0"/>
              <a:t>самостоятельная деятельность детей;</a:t>
            </a:r>
            <a:br>
              <a:rPr lang="ru-RU" sz="4000" dirty="0" smtClean="0"/>
            </a:br>
            <a:r>
              <a:rPr lang="ru-RU" sz="4000" dirty="0" smtClean="0"/>
              <a:t>рассматривание;</a:t>
            </a:r>
            <a:br>
              <a:rPr lang="ru-RU" sz="4000" dirty="0" smtClean="0"/>
            </a:br>
            <a:r>
              <a:rPr lang="ru-RU" sz="4000" dirty="0" smtClean="0"/>
              <a:t>чтение художественной литературы.</a:t>
            </a:r>
            <a:br>
              <a:rPr lang="ru-RU" sz="4000" dirty="0" smtClean="0"/>
            </a:br>
            <a:endParaRPr lang="ru-RU" sz="4000" dirty="0"/>
          </a:p>
        </p:txBody>
      </p:sp>
    </p:spTree>
  </p:cSld>
  <p:clrMapOvr>
    <a:masterClrMapping/>
  </p:clrMapOvr>
  <p:transition spd="med" advClick="0" advTm="1000"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567611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dirty="0" smtClean="0"/>
              <a:t>Ведущая педагогическая идея опыта заключается в создании необходимых условий для развития активного познания окружающего мира, логического мышления старших дошкольников посредством использования в образовательном процессе занимательного материала.</a:t>
            </a:r>
            <a:br>
              <a:rPr lang="ru-RU" sz="4000" dirty="0" smtClean="0"/>
            </a:b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 advClick="0" advTm="1000"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531892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Теоретической базой опыта является рассмотрение основных закономерностей развития логического мышления у детей дошкольного возраста и раскрытие содержания понятия «развивающая игра».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 advClick="0" advTm="1000"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2984"/>
            <a:ext cx="8229600" cy="4929222"/>
          </a:xfrm>
        </p:spPr>
        <p:txBody>
          <a:bodyPr>
            <a:noAutofit/>
          </a:bodyPr>
          <a:lstStyle/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Новизна опыта состоит:</a:t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- в подборе и систематизации разного рода игр, пособий, литературы;</a:t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- в комплексном использовании занимательного дидактического материала (математического содержания) через организацию игровой деятельности .</a:t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 advClick="0" advTm="1000"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Литейная">
  <a:themeElements>
    <a:clrScheme name="Литейная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Литейная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Литейная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126</TotalTime>
  <Words>317</Words>
  <PresentationFormat>Экран (4:3)</PresentationFormat>
  <Paragraphs>72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Литейная</vt:lpstr>
      <vt:lpstr>Тема: «Занимательно-математическая деятельность как средство развития логического мышления детей старшего дошкольного возраста»</vt:lpstr>
      <vt:lpstr>Занимательная  игра обучающего характера,  сближает новую познавательную деятельность ребенка с уже привычной для него, облегчая переход от игры к серьезной умственной работе.</vt:lpstr>
      <vt:lpstr>Для изучения исходного уровня логического мышления детей были использованы методики «Кому чего не достает», «Раздели на группы», «Сравнение понятий», «Методика М.И. Кузнецова , Е.Э. Кучерова»</vt:lpstr>
      <vt:lpstr>Начальная диагностика уровня логического мышления детей</vt:lpstr>
      <vt:lpstr>Актуальность выбранной темы обуславливается тем, что по результатам проведенной диагностики название диагностики уровень развития логического мышления у дошкольников при поступлении в школу находится на среднем и низком уровне.</vt:lpstr>
      <vt:lpstr>В своей работе пользовалась разнообразными формами,  методами и приемами:  непосредственно образовательная деятельность; игровая деятельность; самостоятельная деятельность детей; рассматривание; чтение художественной литературы. </vt:lpstr>
      <vt:lpstr>Ведущая педагогическая идея опыта заключается в создании необходимых условий для развития активного познания окружающего мира, логического мышления старших дошкольников посредством использования в образовательном процессе занимательного материала. </vt:lpstr>
      <vt:lpstr>Теоретической базой опыта является рассмотрение основных закономерностей развития логического мышления у детей дошкольного возраста и раскрытие содержания понятия «развивающая игра». </vt:lpstr>
      <vt:lpstr>Новизна опыта состоит: - в подборе и систематизации разного рода игр, пособий, литературы; - в комплексном использовании занимательного дидактического материала (математического содержания) через организацию игровой деятельности . </vt:lpstr>
      <vt:lpstr>Цель педагогического опыта :  обеспечение положительной динамики     уровня развития логического мышления детей старшего дошкольного возраста посредством занимательно-математической деятельности.   </vt:lpstr>
      <vt:lpstr>Задачи: -Развивать  у детей умение самостоятельно применять доступные им способы познания (сравнение, пространственная ориентация, классификация и др.); -Учить детей обобщать предметы по признакам и находить отличия между предметами; -Учить детей выполнять действия по заданию, алгоритму; -Развивать у дошкольников последовательное и доказательное мышление, строить простые высказывания о сущности выполненного действия. </vt:lpstr>
      <vt:lpstr>Итоговая диагностика</vt:lpstr>
      <vt:lpstr>Занимательно -математическая деятельность для детей старшего дошкольного возраста помогает развить логическое мышление, что способствует  быстрее адаптироваться при переходе к обучению в школе,  а именно без усилий усваивать общеобразовательную программу в условиях федерального государственного образовательного стандарта.</vt:lpstr>
      <vt:lpstr>Спасибо за внимание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Тема: «Занимательно-математическая деятельность как средство развития логического мышления детей старшего дошкольного возраста»</dc:title>
  <cp:lastModifiedBy>user</cp:lastModifiedBy>
  <cp:revision>23</cp:revision>
  <dcterms:modified xsi:type="dcterms:W3CDTF">2015-04-16T17:07:29Z</dcterms:modified>
</cp:coreProperties>
</file>